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629" autoAdjust="0"/>
  </p:normalViewPr>
  <p:slideViewPr>
    <p:cSldViewPr>
      <p:cViewPr varScale="1">
        <p:scale>
          <a:sx n="52" d="100"/>
          <a:sy n="52" d="100"/>
        </p:scale>
        <p:origin x="-99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212555-0235-4FA1-B218-1B5FD9945F3B}" type="datetimeFigureOut">
              <a:rPr lang="en-US" smtClean="0"/>
              <a:t>4/23/2019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5DFC0C-6EF7-44DF-8389-A37958D6807A}" type="slidenum">
              <a:rPr lang="en-US" smtClean="0"/>
              <a:t>‹#›</a:t>
            </a:fld>
            <a:endParaRPr lang="en-US"/>
          </a:p>
        </p:txBody>
      </p:sp>
    </p:spTree>
    <p:extLst>
      <p:ext uri="{BB962C8B-B14F-4D97-AF65-F5344CB8AC3E}">
        <p14:creationId xmlns:p14="http://schemas.microsoft.com/office/powerpoint/2010/main" val="117254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981757-F5CD-464A-9993-20FCE39B03FA}" type="datetime1">
              <a:rPr lang="en-US" smtClean="0"/>
              <a:t>4/23/2019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1273268-A801-4C23-A5BC-150772CECC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86A4AC-DAD3-4355-B8C8-85922D31812F}"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4E1379-E97C-44A6-B3DE-562353871133}"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90A6B-3E4A-4191-AF35-64B7702717CF}"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E55259-DAB4-455C-9F17-CF1EEEED918E}"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3268-A801-4C23-A5BC-150772CECC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092471-7A7F-4162-B698-74D99D0B58F3}" type="datetime1">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ABE6AD-C956-437C-A797-373EC632BCC9}" type="datetime1">
              <a:rPr lang="en-US" smtClean="0"/>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25E644-C368-4D3B-B932-53F8E12B3E15}" type="datetime1">
              <a:rPr lang="en-US" smtClean="0"/>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D505A-3760-4918-BB89-9A7B68FCD1D2}" type="datetime1">
              <a:rPr lang="en-US" smtClean="0"/>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FAE146-DB43-4EED-BF50-0B4AD0FFD2EF}" type="datetime1">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73268-A801-4C23-A5BC-150772CECC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3CDF03-89B4-46C1-ADEB-E9393C9D7941}" type="datetime1">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1273268-A801-4C23-A5BC-150772CECCF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E45B32-5A94-4EF2-87F4-CFED8F2E7462}" type="datetime1">
              <a:rPr lang="en-US" smtClean="0"/>
              <a:t>4/23/2019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273268-A801-4C23-A5BC-150772CECCF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Jersey Offshore Wind</a:t>
            </a:r>
            <a:endParaRPr lang="en-US" dirty="0"/>
          </a:p>
        </p:txBody>
      </p:sp>
      <p:sp>
        <p:nvSpPr>
          <p:cNvPr id="3" name="Subtitle 2"/>
          <p:cNvSpPr>
            <a:spLocks noGrp="1"/>
          </p:cNvSpPr>
          <p:nvPr>
            <p:ph type="subTitle" idx="1"/>
          </p:nvPr>
        </p:nvSpPr>
        <p:spPr/>
        <p:txBody>
          <a:bodyPr/>
          <a:lstStyle/>
          <a:p>
            <a:r>
              <a:rPr lang="en-US" dirty="0" smtClean="0"/>
              <a:t>Cynthia Holland</a:t>
            </a:r>
          </a:p>
          <a:p>
            <a:endParaRPr lang="en-US" dirty="0"/>
          </a:p>
        </p:txBody>
      </p:sp>
      <p:sp>
        <p:nvSpPr>
          <p:cNvPr id="4" name="Slide Number Placeholder 3"/>
          <p:cNvSpPr>
            <a:spLocks noGrp="1"/>
          </p:cNvSpPr>
          <p:nvPr>
            <p:ph type="sldNum" sz="quarter" idx="12"/>
          </p:nvPr>
        </p:nvSpPr>
        <p:spPr/>
        <p:txBody>
          <a:bodyPr/>
          <a:lstStyle/>
          <a:p>
            <a:fld id="{41273268-A801-4C23-A5BC-150772CECCF9}" type="slidenum">
              <a:rPr lang="en-US" smtClean="0"/>
              <a:t>1</a:t>
            </a:fld>
            <a:endParaRPr lang="en-US"/>
          </a:p>
        </p:txBody>
      </p:sp>
    </p:spTree>
    <p:extLst>
      <p:ext uri="{BB962C8B-B14F-4D97-AF65-F5344CB8AC3E}">
        <p14:creationId xmlns:p14="http://schemas.microsoft.com/office/powerpoint/2010/main" val="276493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dirty="0"/>
              <a:t>B</a:t>
            </a:r>
            <a:r>
              <a:rPr lang="en-US" dirty="0" smtClean="0"/>
              <a:t>ackground</a:t>
            </a:r>
            <a:endParaRPr lang="en-US" dirty="0"/>
          </a:p>
        </p:txBody>
      </p:sp>
      <p:sp>
        <p:nvSpPr>
          <p:cNvPr id="3" name="Content Placeholder 2"/>
          <p:cNvSpPr>
            <a:spLocks noGrp="1"/>
          </p:cNvSpPr>
          <p:nvPr>
            <p:ph idx="1"/>
          </p:nvPr>
        </p:nvSpPr>
        <p:spPr>
          <a:xfrm>
            <a:off x="457200" y="1935480"/>
            <a:ext cx="8229600" cy="4693920"/>
          </a:xfrm>
        </p:spPr>
        <p:txBody>
          <a:bodyPr>
            <a:normAutofit lnSpcReduction="10000"/>
          </a:bodyPr>
          <a:lstStyle/>
          <a:p>
            <a:pPr marL="0" indent="0">
              <a:buNone/>
            </a:pPr>
            <a:r>
              <a:rPr lang="en-US" dirty="0" smtClean="0"/>
              <a:t>Early on, NJ emerged as a leader Offshore Wind… </a:t>
            </a:r>
          </a:p>
          <a:p>
            <a:pPr lvl="1"/>
            <a:r>
              <a:rPr lang="en-US" dirty="0" smtClean="0"/>
              <a:t>BPU issued a Solicitation to Develop Offshore Wind Renewable Energy Facilities in October 2007.</a:t>
            </a:r>
          </a:p>
          <a:p>
            <a:pPr lvl="1"/>
            <a:r>
              <a:rPr lang="en-US" dirty="0" smtClean="0"/>
              <a:t>In 2008</a:t>
            </a:r>
            <a:r>
              <a:rPr lang="en-US" dirty="0"/>
              <a:t>, </a:t>
            </a:r>
            <a:r>
              <a:rPr lang="en-US" dirty="0" smtClean="0"/>
              <a:t>under then Governor Corzine, New </a:t>
            </a:r>
            <a:r>
              <a:rPr lang="en-US" dirty="0"/>
              <a:t>Jersey's </a:t>
            </a:r>
            <a:r>
              <a:rPr lang="en-US" dirty="0" smtClean="0"/>
              <a:t>Energy </a:t>
            </a:r>
            <a:r>
              <a:rPr lang="en-US" dirty="0"/>
              <a:t>Master Plan </a:t>
            </a:r>
            <a:r>
              <a:rPr lang="en-US" dirty="0" smtClean="0"/>
              <a:t>aims to install </a:t>
            </a:r>
            <a:r>
              <a:rPr lang="en-US" dirty="0"/>
              <a:t>at least 1000 </a:t>
            </a:r>
            <a:r>
              <a:rPr lang="en-US" dirty="0" smtClean="0"/>
              <a:t>MW </a:t>
            </a:r>
            <a:r>
              <a:rPr lang="en-US" dirty="0"/>
              <a:t>of </a:t>
            </a:r>
            <a:r>
              <a:rPr lang="en-US" dirty="0" smtClean="0"/>
              <a:t>Offshore Wind by 2012; at </a:t>
            </a:r>
            <a:r>
              <a:rPr lang="en-US" dirty="0"/>
              <a:t>least 3000 MW by 2020. </a:t>
            </a:r>
            <a:endParaRPr lang="en-US" dirty="0" smtClean="0"/>
          </a:p>
          <a:p>
            <a:pPr lvl="1"/>
            <a:r>
              <a:rPr lang="en-US" dirty="0" smtClean="0"/>
              <a:t>In 2008, BPU developed a rebate program </a:t>
            </a:r>
            <a:r>
              <a:rPr lang="en-US" dirty="0"/>
              <a:t>for the construction of meteorological towers to support the development </a:t>
            </a:r>
            <a:r>
              <a:rPr lang="en-US" dirty="0" smtClean="0"/>
              <a:t>Offshore Wind</a:t>
            </a:r>
          </a:p>
          <a:p>
            <a:pPr lvl="1"/>
            <a:r>
              <a:rPr lang="en-US" dirty="0" smtClean="0"/>
              <a:t>In 2010, then Governor Christie signed the Offshore Wind Economic Development Act (“OWEDA”)  . . . </a:t>
            </a:r>
          </a:p>
          <a:p>
            <a:pPr marL="393192" lvl="1" indent="0">
              <a:buNone/>
            </a:pPr>
            <a:r>
              <a:rPr lang="en-US" dirty="0" smtClean="0"/>
              <a:t>		but since then little progress was made . . . </a:t>
            </a:r>
          </a:p>
        </p:txBody>
      </p:sp>
      <p:sp>
        <p:nvSpPr>
          <p:cNvPr id="4" name="Slide Number Placeholder 3"/>
          <p:cNvSpPr>
            <a:spLocks noGrp="1"/>
          </p:cNvSpPr>
          <p:nvPr>
            <p:ph type="sldNum" sz="quarter" idx="12"/>
          </p:nvPr>
        </p:nvSpPr>
        <p:spPr/>
        <p:txBody>
          <a:bodyPr/>
          <a:lstStyle/>
          <a:p>
            <a:fld id="{41273268-A801-4C23-A5BC-150772CECCF9}" type="slidenum">
              <a:rPr lang="en-US" smtClean="0"/>
              <a:t>2</a:t>
            </a:fld>
            <a:endParaRPr lang="en-US"/>
          </a:p>
        </p:txBody>
      </p:sp>
    </p:spTree>
    <p:extLst>
      <p:ext uri="{BB962C8B-B14F-4D97-AF65-F5344CB8AC3E}">
        <p14:creationId xmlns:p14="http://schemas.microsoft.com/office/powerpoint/2010/main" val="222803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pPr algn="ctr"/>
            <a:r>
              <a:rPr lang="en-US" dirty="0" smtClean="0"/>
              <a:t>Executive Order No. 8</a:t>
            </a:r>
            <a:endParaRPr lang="en-US" dirty="0"/>
          </a:p>
        </p:txBody>
      </p:sp>
      <p:sp>
        <p:nvSpPr>
          <p:cNvPr id="3" name="Content Placeholder 2"/>
          <p:cNvSpPr>
            <a:spLocks noGrp="1"/>
          </p:cNvSpPr>
          <p:nvPr>
            <p:ph idx="1"/>
          </p:nvPr>
        </p:nvSpPr>
        <p:spPr>
          <a:xfrm>
            <a:off x="457200" y="2286000"/>
            <a:ext cx="8229600" cy="4038600"/>
          </a:xfrm>
        </p:spPr>
        <p:txBody>
          <a:bodyPr/>
          <a:lstStyle/>
          <a:p>
            <a:pPr marL="0" indent="0">
              <a:buNone/>
            </a:pPr>
            <a:r>
              <a:rPr lang="en-US" sz="3200" dirty="0" smtClean="0"/>
              <a:t>January 31, 2018, Governor Murphy orders and directs the BPU, and sister state agencies, to “take all necessary actions to implement OWEDA in order to promote and realize the development of wind energy off the cost of New Jersey to meet a goal of 3,500 megawatts of offshore wind energy generation by the year 2030.”</a:t>
            </a:r>
          </a:p>
          <a:p>
            <a:endParaRPr lang="en-US" dirty="0"/>
          </a:p>
        </p:txBody>
      </p:sp>
      <p:sp>
        <p:nvSpPr>
          <p:cNvPr id="4" name="Slide Number Placeholder 3"/>
          <p:cNvSpPr>
            <a:spLocks noGrp="1"/>
          </p:cNvSpPr>
          <p:nvPr>
            <p:ph type="sldNum" sz="quarter" idx="12"/>
          </p:nvPr>
        </p:nvSpPr>
        <p:spPr/>
        <p:txBody>
          <a:bodyPr/>
          <a:lstStyle/>
          <a:p>
            <a:fld id="{41273268-A801-4C23-A5BC-150772CECCF9}" type="slidenum">
              <a:rPr lang="en-US" smtClean="0"/>
              <a:t>3</a:t>
            </a:fld>
            <a:endParaRPr lang="en-US"/>
          </a:p>
        </p:txBody>
      </p:sp>
    </p:spTree>
    <p:extLst>
      <p:ext uri="{BB962C8B-B14F-4D97-AF65-F5344CB8AC3E}">
        <p14:creationId xmlns:p14="http://schemas.microsoft.com/office/powerpoint/2010/main" val="1311825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2018 Accomplishments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Establishment of an Interagency Taskforce on Offshore Wind:  February 2018.</a:t>
            </a:r>
          </a:p>
          <a:p>
            <a:r>
              <a:rPr lang="en-US" dirty="0" smtClean="0"/>
              <a:t>Launch of the Offshore Wind Strategic Plan: Aug. 2018</a:t>
            </a:r>
          </a:p>
          <a:p>
            <a:r>
              <a:rPr lang="en-US" dirty="0" smtClean="0"/>
              <a:t>Released Solicitation for 1100 MW: Sept. 2018</a:t>
            </a:r>
          </a:p>
          <a:p>
            <a:r>
              <a:rPr lang="en-US" dirty="0" smtClean="0"/>
              <a:t>Establishment of a Multi-Year Offshore Wind Solicitation Schedule: September 2018 </a:t>
            </a:r>
          </a:p>
          <a:p>
            <a:r>
              <a:rPr lang="en-US" dirty="0" smtClean="0"/>
              <a:t>Adoption of OREC funding rules:  December 2018</a:t>
            </a:r>
            <a:endParaRPr lang="en-US" dirty="0"/>
          </a:p>
        </p:txBody>
      </p:sp>
      <p:sp>
        <p:nvSpPr>
          <p:cNvPr id="4" name="Slide Number Placeholder 3"/>
          <p:cNvSpPr>
            <a:spLocks noGrp="1"/>
          </p:cNvSpPr>
          <p:nvPr>
            <p:ph type="sldNum" sz="quarter" idx="12"/>
          </p:nvPr>
        </p:nvSpPr>
        <p:spPr/>
        <p:txBody>
          <a:bodyPr/>
          <a:lstStyle/>
          <a:p>
            <a:fld id="{41273268-A801-4C23-A5BC-150772CECCF9}" type="slidenum">
              <a:rPr lang="en-US" smtClean="0"/>
              <a:t>4</a:t>
            </a:fld>
            <a:endParaRPr lang="en-US"/>
          </a:p>
        </p:txBody>
      </p:sp>
    </p:spTree>
    <p:extLst>
      <p:ext uri="{BB962C8B-B14F-4D97-AF65-F5344CB8AC3E}">
        <p14:creationId xmlns:p14="http://schemas.microsoft.com/office/powerpoint/2010/main" val="292530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Continuing Initiatives</a:t>
            </a:r>
            <a:endParaRPr lang="en-US" dirty="0"/>
          </a:p>
        </p:txBody>
      </p:sp>
      <p:sp>
        <p:nvSpPr>
          <p:cNvPr id="3" name="Content Placeholder 2"/>
          <p:cNvSpPr>
            <a:spLocks noGrp="1"/>
          </p:cNvSpPr>
          <p:nvPr>
            <p:ph idx="1"/>
          </p:nvPr>
        </p:nvSpPr>
        <p:spPr/>
        <p:txBody>
          <a:bodyPr>
            <a:normAutofit/>
          </a:bodyPr>
          <a:lstStyle/>
          <a:p>
            <a:r>
              <a:rPr lang="en-US" sz="4000" dirty="0" smtClean="0"/>
              <a:t>Stakeholder Engagement on the Offshore Wind Strategic Plan</a:t>
            </a:r>
          </a:p>
          <a:p>
            <a:r>
              <a:rPr lang="en-US" sz="4000" dirty="0" smtClean="0"/>
              <a:t>BPU Action on the 1100 MW Solicitation:  Summer 2019</a:t>
            </a:r>
          </a:p>
          <a:p>
            <a:r>
              <a:rPr lang="en-US" sz="4000" dirty="0" smtClean="0"/>
              <a:t>Solicitations </a:t>
            </a:r>
            <a:r>
              <a:rPr lang="en-US" sz="4000" smtClean="0"/>
              <a:t>to Achieve </a:t>
            </a:r>
            <a:r>
              <a:rPr lang="en-US" sz="4000" dirty="0" smtClean="0"/>
              <a:t>3500 MW</a:t>
            </a:r>
          </a:p>
        </p:txBody>
      </p:sp>
      <p:sp>
        <p:nvSpPr>
          <p:cNvPr id="4" name="Slide Number Placeholder 3"/>
          <p:cNvSpPr>
            <a:spLocks noGrp="1"/>
          </p:cNvSpPr>
          <p:nvPr>
            <p:ph type="sldNum" sz="quarter" idx="12"/>
          </p:nvPr>
        </p:nvSpPr>
        <p:spPr/>
        <p:txBody>
          <a:bodyPr/>
          <a:lstStyle/>
          <a:p>
            <a:fld id="{41273268-A801-4C23-A5BC-150772CECCF9}" type="slidenum">
              <a:rPr lang="en-US" smtClean="0"/>
              <a:t>5</a:t>
            </a:fld>
            <a:endParaRPr lang="en-US"/>
          </a:p>
        </p:txBody>
      </p:sp>
    </p:spTree>
    <p:extLst>
      <p:ext uri="{BB962C8B-B14F-4D97-AF65-F5344CB8AC3E}">
        <p14:creationId xmlns:p14="http://schemas.microsoft.com/office/powerpoint/2010/main" val="1964225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TotalTime>
  <Words>254</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New Jersey Offshore Wind</vt:lpstr>
      <vt:lpstr>Background</vt:lpstr>
      <vt:lpstr>Executive Order No. 8</vt:lpstr>
      <vt:lpstr>2018 Accomplishments</vt:lpstr>
      <vt:lpstr>Continuing Initiatives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Jersey Offshore Wind</dc:title>
  <dc:creator>Holland, Cynthia</dc:creator>
  <cp:lastModifiedBy>Holland, Cynthia</cp:lastModifiedBy>
  <cp:revision>8</cp:revision>
  <dcterms:created xsi:type="dcterms:W3CDTF">2019-04-23T16:36:30Z</dcterms:created>
  <dcterms:modified xsi:type="dcterms:W3CDTF">2019-04-23T18:31:10Z</dcterms:modified>
</cp:coreProperties>
</file>